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D512F11F-7C07-40A6-85BB-79A85A4F2CA6}" type="datetimeFigureOut">
              <a:rPr lang="uk-UA" smtClean="0"/>
              <a:t>05.12.2016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D512F11F-7C07-40A6-85BB-79A85A4F2CA6}" type="datetimeFigureOut">
              <a:rPr lang="uk-UA" smtClean="0"/>
              <a:t>05.12.2016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D512F11F-7C07-40A6-85BB-79A85A4F2CA6}" type="datetimeFigureOut">
              <a:rPr lang="uk-UA" smtClean="0"/>
              <a:t>05.12.2016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512F11F-7C07-40A6-85BB-79A85A4F2CA6}" type="datetimeFigureOut">
              <a:rPr lang="uk-UA" smtClean="0"/>
              <a:t>05.12.2016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512F11F-7C07-40A6-85BB-79A85A4F2CA6}" type="datetimeFigureOut">
              <a:rPr lang="uk-UA" smtClean="0"/>
              <a:t>05.12.2016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512F11F-7C07-40A6-85BB-79A85A4F2CA6}" type="datetimeFigureOut">
              <a:rPr lang="uk-UA" smtClean="0"/>
              <a:t>05.12.2016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E62367C-D56D-42B1-9FE4-DD7EFA0E3F71}"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2F11F-7C07-40A6-85BB-79A85A4F2CA6}" type="datetimeFigureOut">
              <a:rPr lang="uk-UA" smtClean="0"/>
              <a:t>05.12.2016</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2367C-D56D-42B1-9FE4-DD7EFA0E3F7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788024" y="0"/>
            <a:ext cx="4355976" cy="6669360"/>
          </a:xfrm>
        </p:spPr>
        <p:txBody>
          <a:bodyPr>
            <a:noAutofit/>
          </a:bodyPr>
          <a:lstStyle/>
          <a:p>
            <a:pPr algn="just"/>
            <a:r>
              <a:rPr lang="uk-UA" sz="1200" b="1" dirty="0" err="1"/>
              <a:t>Subcultural</a:t>
            </a:r>
            <a:r>
              <a:rPr lang="uk-UA" sz="1200" b="1" dirty="0"/>
              <a:t> </a:t>
            </a:r>
            <a:r>
              <a:rPr lang="uk-UA" sz="1200" b="1" dirty="0" err="1"/>
              <a:t>organizations</a:t>
            </a:r>
            <a:r>
              <a:rPr lang="uk-UA" sz="1200" b="1" dirty="0"/>
              <a:t> </a:t>
            </a:r>
            <a:r>
              <a:rPr lang="uk-UA" sz="1200" b="1" dirty="0" err="1"/>
              <a:t>as</a:t>
            </a:r>
            <a:r>
              <a:rPr lang="uk-UA" sz="1200" b="1" dirty="0"/>
              <a:t> </a:t>
            </a:r>
            <a:r>
              <a:rPr lang="uk-UA" sz="1200" b="1" dirty="0" err="1"/>
              <a:t>environment</a:t>
            </a:r>
            <a:r>
              <a:rPr lang="uk-UA" sz="1200" b="1" dirty="0"/>
              <a:t> </a:t>
            </a:r>
            <a:r>
              <a:rPr lang="en-US" sz="1200" b="1" dirty="0"/>
              <a:t>of the formation of deviant behavior of the youth</a:t>
            </a:r>
            <a:endParaRPr lang="uk-UA" sz="1200" dirty="0"/>
          </a:p>
          <a:p>
            <a:pPr algn="just"/>
            <a:r>
              <a:rPr lang="en-US" sz="1200" dirty="0"/>
              <a:t>The main approaches to the definition of social phenomenon “subculture” are examined in the article. The essence and socio-cultural preconditions of the rise of </a:t>
            </a:r>
            <a:r>
              <a:rPr lang="en-US" sz="1200" dirty="0" err="1"/>
              <a:t>subcultural</a:t>
            </a:r>
            <a:r>
              <a:rPr lang="en-US" sz="1200" dirty="0"/>
              <a:t> groupings, as the environments of forming of deviant behavior, are described here. Active development of </a:t>
            </a:r>
            <a:r>
              <a:rPr lang="en-US" sz="1200" dirty="0" err="1"/>
              <a:t>subcultural</a:t>
            </a:r>
            <a:r>
              <a:rPr lang="en-US" sz="1200" dirty="0"/>
              <a:t> groupings influenced by the processes of social transformation is proved in the article. The conceptual device of the subject of the investigation such as subculture, counterculture, </a:t>
            </a:r>
            <a:r>
              <a:rPr lang="en-US" sz="1200" dirty="0" err="1"/>
              <a:t>anticulture</a:t>
            </a:r>
            <a:r>
              <a:rPr lang="en-US" sz="1200" dirty="0"/>
              <a:t> is analyzed. </a:t>
            </a:r>
            <a:endParaRPr lang="uk-UA" sz="1200" dirty="0"/>
          </a:p>
          <a:p>
            <a:pPr algn="just"/>
            <a:r>
              <a:rPr lang="en-US" sz="1200" dirty="0"/>
              <a:t>Essential features and attributes of </a:t>
            </a:r>
            <a:r>
              <a:rPr lang="en-US" sz="1200" dirty="0" err="1"/>
              <a:t>subcultural</a:t>
            </a:r>
            <a:r>
              <a:rPr lang="en-US" sz="1200" dirty="0"/>
              <a:t> groupings are determined. It is established that each subculture differs by its discursive strategies, narrative structures which are constructed every day and are reproduced in the process of interpersonal interaction with the help of language, communication, appearance, attributes. </a:t>
            </a:r>
            <a:endParaRPr lang="uk-UA" sz="1200" dirty="0"/>
          </a:p>
          <a:p>
            <a:pPr algn="just"/>
            <a:r>
              <a:rPr lang="en-US" sz="1200" dirty="0"/>
              <a:t>The reasons, the theories and the results of entering of young people in </a:t>
            </a:r>
            <a:r>
              <a:rPr lang="en-US" sz="1200" dirty="0" err="1"/>
              <a:t>subcultural</a:t>
            </a:r>
            <a:r>
              <a:rPr lang="en-US" sz="1200" dirty="0"/>
              <a:t> unions are systemized in the article. The following (the most critical) results of belonging to the </a:t>
            </a:r>
            <a:r>
              <a:rPr lang="en-US" sz="1200" dirty="0" err="1"/>
              <a:t>subcultural</a:t>
            </a:r>
            <a:r>
              <a:rPr lang="en-US" sz="1200" dirty="0"/>
              <a:t> groupings are distinguished: inactivity, which is found in relax-recreational character of subcultures; social isolation; criminal actions; aggressiveness; vandalism; sexual perversion; alcoholic and narcotic dependence; acquirement of suicidal behavior.</a:t>
            </a:r>
            <a:endParaRPr lang="uk-UA" sz="1200" dirty="0"/>
          </a:p>
          <a:p>
            <a:pPr algn="just"/>
            <a:r>
              <a:rPr lang="en-US" sz="1200" dirty="0"/>
              <a:t>The motivation of youth’s entering in </a:t>
            </a:r>
            <a:r>
              <a:rPr lang="en-US" sz="1200" dirty="0" err="1"/>
              <a:t>subcultural</a:t>
            </a:r>
            <a:r>
              <a:rPr lang="en-US" sz="1200" dirty="0"/>
              <a:t> unions is </a:t>
            </a:r>
            <a:r>
              <a:rPr lang="en-US" sz="1200" dirty="0" err="1"/>
              <a:t>analysed</a:t>
            </a:r>
            <a:r>
              <a:rPr lang="en-US" sz="1200" dirty="0"/>
              <a:t>: “riot” against authorities; snobbery; the absence of other formal competitive youth organisations; specific vision of “world’s injustice”; want of skill to manage their free time.</a:t>
            </a:r>
            <a:endParaRPr lang="uk-UA" sz="1200" dirty="0"/>
          </a:p>
          <a:p>
            <a:pPr algn="just"/>
            <a:r>
              <a:rPr lang="en-US" sz="1200" dirty="0"/>
              <a:t>In general, the development of the destructive activity of </a:t>
            </a:r>
            <a:r>
              <a:rPr lang="en-US" sz="1200" dirty="0" err="1"/>
              <a:t>subcultural</a:t>
            </a:r>
            <a:r>
              <a:rPr lang="en-US" sz="1200" dirty="0"/>
              <a:t> groups is a result of the crisis of young person’s self-identity, socio-cultural transformations, and problems of socializing character.</a:t>
            </a:r>
            <a:endParaRPr lang="uk-UA" sz="1200" dirty="0"/>
          </a:p>
          <a:p>
            <a:pPr algn="just"/>
            <a:r>
              <a:rPr lang="en-US" sz="1200" dirty="0"/>
              <a:t> </a:t>
            </a:r>
            <a:endParaRPr lang="uk-UA" sz="1200" dirty="0"/>
          </a:p>
          <a:p>
            <a:pPr algn="just"/>
            <a:r>
              <a:rPr lang="en-US" sz="1200" dirty="0"/>
              <a:t> </a:t>
            </a:r>
            <a:endParaRPr lang="uk-UA" sz="1200" dirty="0"/>
          </a:p>
          <a:p>
            <a:pPr algn="just"/>
            <a:endParaRPr lang="uk-UA" sz="1200" dirty="0"/>
          </a:p>
        </p:txBody>
      </p:sp>
      <p:sp>
        <p:nvSpPr>
          <p:cNvPr id="4" name="Подзаголовок 2"/>
          <p:cNvSpPr txBox="1">
            <a:spLocks/>
          </p:cNvSpPr>
          <p:nvPr/>
        </p:nvSpPr>
        <p:spPr>
          <a:xfrm>
            <a:off x="4427984" y="0"/>
            <a:ext cx="4427984"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uk-UA"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
        <p:nvSpPr>
          <p:cNvPr id="5" name="Подзаголовок 2"/>
          <p:cNvSpPr txBox="1">
            <a:spLocks/>
          </p:cNvSpPr>
          <p:nvPr/>
        </p:nvSpPr>
        <p:spPr>
          <a:xfrm>
            <a:off x="152400" y="152400"/>
            <a:ext cx="4563616" cy="6669360"/>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1"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Субкультурні</a:t>
            </a:r>
            <a:r>
              <a:rPr kumimoji="0" lang="uk-UA" sz="1200" b="1" i="0" u="none" strike="noStrike" kern="1200" cap="none" spc="0" normalizeH="0" baseline="0" noProof="0" dirty="0" smtClean="0">
                <a:ln>
                  <a:noFill/>
                </a:ln>
                <a:solidFill>
                  <a:schemeClr val="tx1">
                    <a:tint val="75000"/>
                  </a:schemeClr>
                </a:solidFill>
                <a:effectLst/>
                <a:uLnTx/>
                <a:uFillTx/>
                <a:latin typeface="+mn-lt"/>
                <a:ea typeface="+mn-ea"/>
                <a:cs typeface="+mn-cs"/>
              </a:rPr>
              <a:t> організації як середовище формування девіантної поведінки молоді </a:t>
            </a:r>
            <a:endPar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Детально розглянуто основні підходи до визначення суспільного явища субкультури. Описано сутність й суспільно-культурні передумови виникнення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субкультурних</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угрупувань як середовищ формування девіантної поведінки. Обґрунтовано зумовленість активного розвитку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субкультурних</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груп процесами суспільних трансформацій. Проаналізовано понятійний апарат предмету дослідження: субкультура, контркультура, антикультура.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Окреслено </a:t>
            </a:r>
            <a:r>
              <a:rPr kumimoji="0" lang="ru-RU"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суттєві</a:t>
            </a:r>
            <a:r>
              <a:rPr kumimoji="0" lang="ru-RU" sz="1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ознаки та атрибути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субкультурних</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угрупувань. Встановлено, що кожна субкультура відрізняється своїми дискурсивними стратегіями,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наративними</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структурами, які конструюються повсякденно та відтворюються в процесі міжособистісної взаємодії за допомогою мови, спілкування, зовнішнього вигляду, символіки (атрибутів).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Систематизовано причини, теорії й наслідки входження молоді у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субкультурні</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об’єднання. Серед найбільш критичних наслідків приналежності до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субкультурних</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угрупувань вирізняють: бездіяльність, що виявляється у переважно відпочинково-рекреаційному характері субкультур, соціальну ізоляцію, злочинні вчинки, агресивність, вандалізм, сексуальну розбещеність, алкогольну, наркотичну залежність, набуття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суїцидної</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поведінки.</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Проаналізовано мотивацію вступу молоді в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субкультурні</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об’єднання: «бунт» проти авторитетів, снобізм, відсутність інших, формальних конкурентних молодіжних груп, специфічне бачення «несправедливості світу», невміння розпоряджатися своїм вільним часом.</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Загалом розвиток деструктивної діяльності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субкультурних</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груп є наслідком кризи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самоідентичності</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молодої людини, соціокультурних суспільних трансформацій, проблем </a:t>
            </a:r>
            <a:r>
              <a:rPr kumimoji="0" lang="uk-UA" sz="1200" b="0" i="0" u="none" strike="noStrike" kern="1200" cap="none" spc="0" normalizeH="0" baseline="0" noProof="0" dirty="0" err="1" smtClean="0">
                <a:ln>
                  <a:noFill/>
                </a:ln>
                <a:solidFill>
                  <a:schemeClr val="tx1">
                    <a:tint val="75000"/>
                  </a:schemeClr>
                </a:solidFill>
                <a:effectLst/>
                <a:uLnTx/>
                <a:uFillTx/>
                <a:latin typeface="+mn-lt"/>
                <a:ea typeface="+mn-ea"/>
                <a:cs typeface="+mn-cs"/>
              </a:rPr>
              <a:t>соціалізаційного</a:t>
            </a:r>
            <a:r>
              <a:rPr kumimoji="0" lang="uk-UA" sz="1200" b="0" i="0" u="none" strike="noStrike" kern="1200" cap="none" spc="0" normalizeH="0" baseline="0" noProof="0" dirty="0" smtClean="0">
                <a:ln>
                  <a:noFill/>
                </a:ln>
                <a:solidFill>
                  <a:schemeClr val="tx1">
                    <a:tint val="75000"/>
                  </a:schemeClr>
                </a:solidFill>
                <a:effectLst/>
                <a:uLnTx/>
                <a:uFillTx/>
                <a:latin typeface="+mn-lt"/>
                <a:ea typeface="+mn-ea"/>
                <a:cs typeface="+mn-cs"/>
              </a:rPr>
              <a:t> характеру</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499</Words>
  <Application>Microsoft Office PowerPoint</Application>
  <PresentationFormat>Экран (4:3)</PresentationFormat>
  <Paragraphs>14</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Computer</dc:creator>
  <cp:lastModifiedBy>Computer</cp:lastModifiedBy>
  <cp:revision>1</cp:revision>
  <dcterms:created xsi:type="dcterms:W3CDTF">2016-12-05T18:32:23Z</dcterms:created>
  <dcterms:modified xsi:type="dcterms:W3CDTF">2016-12-05T18:36:56Z</dcterms:modified>
</cp:coreProperties>
</file>